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60" r:id="rId3"/>
    <p:sldId id="284" r:id="rId4"/>
    <p:sldId id="282" r:id="rId5"/>
    <p:sldId id="285" r:id="rId6"/>
    <p:sldId id="293" r:id="rId7"/>
    <p:sldId id="281" r:id="rId8"/>
    <p:sldId id="286" r:id="rId9"/>
    <p:sldId id="283" r:id="rId10"/>
    <p:sldId id="272" r:id="rId11"/>
    <p:sldId id="290" r:id="rId12"/>
    <p:sldId id="261" r:id="rId13"/>
    <p:sldId id="257" r:id="rId14"/>
    <p:sldId id="264" r:id="rId15"/>
    <p:sldId id="270" r:id="rId16"/>
    <p:sldId id="267" r:id="rId17"/>
    <p:sldId id="280" r:id="rId18"/>
    <p:sldId id="258" r:id="rId19"/>
    <p:sldId id="273" r:id="rId20"/>
    <p:sldId id="291" r:id="rId21"/>
    <p:sldId id="274" r:id="rId22"/>
    <p:sldId id="275" r:id="rId23"/>
    <p:sldId id="292" r:id="rId24"/>
    <p:sldId id="278" r:id="rId25"/>
    <p:sldId id="279" r:id="rId26"/>
    <p:sldId id="287" r:id="rId27"/>
    <p:sldId id="288" r:id="rId28"/>
    <p:sldId id="289" r:id="rId29"/>
    <p:sldId id="262" r:id="rId30"/>
    <p:sldId id="276"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0" d="100"/>
          <a:sy n="110" d="100"/>
        </p:scale>
        <p:origin x="-1644"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D643214-823C-4671-907A-63DC2A71500C}" type="datetimeFigureOut">
              <a:rPr lang="en-US" smtClean="0"/>
              <a:pPr/>
              <a:t>10/4/2013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8047-A990-4853-8C9F-0FDD00D45C4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643214-823C-4671-907A-63DC2A71500C}" type="datetimeFigureOut">
              <a:rPr lang="en-US" smtClean="0"/>
              <a:pPr/>
              <a:t>10/4/2013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8047-A990-4853-8C9F-0FDD00D45C4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643214-823C-4671-907A-63DC2A71500C}" type="datetimeFigureOut">
              <a:rPr lang="en-US" smtClean="0"/>
              <a:pPr/>
              <a:t>10/4/2013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8047-A990-4853-8C9F-0FDD00D45C4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643214-823C-4671-907A-63DC2A71500C}" type="datetimeFigureOut">
              <a:rPr lang="en-US" smtClean="0"/>
              <a:pPr/>
              <a:t>10/4/2013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8047-A990-4853-8C9F-0FDD00D45C4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643214-823C-4671-907A-63DC2A71500C}" type="datetimeFigureOut">
              <a:rPr lang="en-US" smtClean="0"/>
              <a:pPr/>
              <a:t>10/4/2013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8047-A990-4853-8C9F-0FDD00D45C4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D643214-823C-4671-907A-63DC2A71500C}" type="datetimeFigureOut">
              <a:rPr lang="en-US" smtClean="0"/>
              <a:pPr/>
              <a:t>10/4/2013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A8047-A990-4853-8C9F-0FDD00D45C4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643214-823C-4671-907A-63DC2A71500C}" type="datetimeFigureOut">
              <a:rPr lang="en-US" smtClean="0"/>
              <a:pPr/>
              <a:t>10/4/2013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EA8047-A990-4853-8C9F-0FDD00D45C4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643214-823C-4671-907A-63DC2A71500C}" type="datetimeFigureOut">
              <a:rPr lang="en-US" smtClean="0"/>
              <a:pPr/>
              <a:t>10/4/2013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EA8047-A990-4853-8C9F-0FDD00D45C4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643214-823C-4671-907A-63DC2A71500C}" type="datetimeFigureOut">
              <a:rPr lang="en-US" smtClean="0"/>
              <a:pPr/>
              <a:t>10/4/2013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EA8047-A990-4853-8C9F-0FDD00D45C4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643214-823C-4671-907A-63DC2A71500C}" type="datetimeFigureOut">
              <a:rPr lang="en-US" smtClean="0"/>
              <a:pPr/>
              <a:t>10/4/2013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A8047-A990-4853-8C9F-0FDD00D45C4F}" type="slidenum">
              <a:rPr lang="en-US" smtClean="0"/>
              <a:pPr/>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1D643214-823C-4671-907A-63DC2A71500C}" type="datetimeFigureOut">
              <a:rPr lang="en-US" smtClean="0"/>
              <a:pPr/>
              <a:t>10/4/2013</a:t>
            </a:fld>
            <a:endParaRPr lang="en-US"/>
          </a:p>
        </p:txBody>
      </p:sp>
      <p:sp>
        <p:nvSpPr>
          <p:cNvPr id="9" name="Slide Number Placeholder 8"/>
          <p:cNvSpPr>
            <a:spLocks noGrp="1"/>
          </p:cNvSpPr>
          <p:nvPr>
            <p:ph type="sldNum" sz="quarter" idx="11"/>
          </p:nvPr>
        </p:nvSpPr>
        <p:spPr/>
        <p:txBody>
          <a:bodyPr/>
          <a:lstStyle/>
          <a:p>
            <a:fld id="{90EA8047-A990-4853-8C9F-0FDD00D45C4F}" type="slidenum">
              <a:rPr lang="en-US" smtClean="0"/>
              <a:pPr/>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90EA8047-A990-4853-8C9F-0FDD00D45C4F}" type="slidenum">
              <a:rPr lang="en-US" smtClean="0"/>
              <a:pPr/>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1D643214-823C-4671-907A-63DC2A71500C}" type="datetimeFigureOut">
              <a:rPr lang="en-US" smtClean="0"/>
              <a:pPr/>
              <a:t>10/4/2013</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838200"/>
            <a:ext cx="6480048" cy="2301240"/>
          </a:xfrm>
        </p:spPr>
        <p:txBody>
          <a:bodyPr/>
          <a:lstStyle/>
          <a:p>
            <a:r>
              <a:rPr lang="en-US" b="1" dirty="0"/>
              <a:t>Dragons’ </a:t>
            </a:r>
            <a:r>
              <a:rPr lang="en-US" b="1" dirty="0" smtClean="0"/>
              <a:t>Reign</a:t>
            </a:r>
            <a:endParaRPr lang="en-US" dirty="0"/>
          </a:p>
        </p:txBody>
      </p:sp>
      <p:sp>
        <p:nvSpPr>
          <p:cNvPr id="3" name="Subtitle 2"/>
          <p:cNvSpPr>
            <a:spLocks noGrp="1"/>
          </p:cNvSpPr>
          <p:nvPr>
            <p:ph type="subTitle" idx="1"/>
          </p:nvPr>
        </p:nvSpPr>
        <p:spPr>
          <a:xfrm>
            <a:off x="433050" y="3505200"/>
            <a:ext cx="6480048" cy="1752600"/>
          </a:xfrm>
        </p:spPr>
        <p:txBody>
          <a:bodyPr>
            <a:normAutofit fontScale="85000" lnSpcReduction="10000"/>
          </a:bodyPr>
          <a:lstStyle/>
          <a:p>
            <a:r>
              <a:rPr lang="en-US" dirty="0" smtClean="0"/>
              <a:t>Jordon Kopp</a:t>
            </a:r>
          </a:p>
          <a:p>
            <a:r>
              <a:rPr lang="en-US" dirty="0" smtClean="0"/>
              <a:t>Vince Smeraldo</a:t>
            </a:r>
          </a:p>
          <a:p>
            <a:r>
              <a:rPr lang="en-US" dirty="0" smtClean="0"/>
              <a:t>Derek Finch</a:t>
            </a:r>
          </a:p>
          <a:p>
            <a:r>
              <a:rPr lang="en-US" dirty="0" smtClean="0"/>
              <a:t>Matt Kalafut</a:t>
            </a:r>
          </a:p>
          <a:p>
            <a:r>
              <a:rPr lang="en-US" dirty="0" smtClean="0"/>
              <a:t>Mark Muniz</a:t>
            </a:r>
          </a:p>
          <a:p>
            <a:r>
              <a:rPr lang="en-US" dirty="0" smtClean="0"/>
              <a:t>Josh Kopp</a:t>
            </a:r>
            <a:endParaRPr lang="en-US" dirty="0"/>
          </a:p>
        </p:txBody>
      </p:sp>
    </p:spTree>
    <p:extLst>
      <p:ext uri="{BB962C8B-B14F-4D97-AF65-F5344CB8AC3E}">
        <p14:creationId xmlns:p14="http://schemas.microsoft.com/office/powerpoint/2010/main" val="371567295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Development Environment</a:t>
            </a:r>
            <a:endParaRPr lang="en-US" dirty="0"/>
          </a:p>
        </p:txBody>
      </p:sp>
      <p:sp>
        <p:nvSpPr>
          <p:cNvPr id="3" name="Content Placeholder 2"/>
          <p:cNvSpPr>
            <a:spLocks noGrp="1"/>
          </p:cNvSpPr>
          <p:nvPr>
            <p:ph idx="1"/>
          </p:nvPr>
        </p:nvSpPr>
        <p:spPr/>
        <p:txBody>
          <a:bodyPr>
            <a:normAutofit/>
          </a:bodyPr>
          <a:lstStyle/>
          <a:p>
            <a:r>
              <a:rPr lang="en-US" dirty="0" smtClean="0"/>
              <a:t>Android SDK</a:t>
            </a:r>
          </a:p>
          <a:p>
            <a:pPr lvl="1"/>
            <a:r>
              <a:rPr lang="en-US" dirty="0" smtClean="0"/>
              <a:t>Java</a:t>
            </a:r>
          </a:p>
          <a:p>
            <a:pPr lvl="1"/>
            <a:r>
              <a:rPr lang="en-US" dirty="0" smtClean="0"/>
              <a:t>Eclipse</a:t>
            </a:r>
          </a:p>
          <a:p>
            <a:r>
              <a:rPr lang="en-US" dirty="0" smtClean="0"/>
              <a:t>Tiled</a:t>
            </a:r>
          </a:p>
          <a:p>
            <a:pPr lvl="1"/>
            <a:r>
              <a:rPr lang="en-US" dirty="0" smtClean="0"/>
              <a:t>Tile Engine</a:t>
            </a:r>
          </a:p>
          <a:p>
            <a:r>
              <a:rPr lang="en-US" dirty="0" err="1" smtClean="0"/>
              <a:t>TexturePacker</a:t>
            </a:r>
            <a:endParaRPr lang="en-US" dirty="0" smtClean="0"/>
          </a:p>
          <a:p>
            <a:pPr lvl="1"/>
            <a:r>
              <a:rPr lang="en-US" dirty="0" smtClean="0"/>
              <a:t>Creates Sprite Sheets</a:t>
            </a:r>
          </a:p>
          <a:p>
            <a:r>
              <a:rPr lang="en-US" dirty="0" err="1" smtClean="0"/>
              <a:t>GitHub</a:t>
            </a:r>
            <a:endParaRPr lang="en-US" dirty="0" smtClean="0"/>
          </a:p>
          <a:p>
            <a:pPr lvl="1"/>
            <a:r>
              <a:rPr lang="en-US" dirty="0" smtClean="0"/>
              <a:t>Version Control</a:t>
            </a:r>
          </a:p>
          <a:p>
            <a:pPr lvl="1"/>
            <a:r>
              <a:rPr lang="en-US" dirty="0" smtClean="0"/>
              <a:t>Online Repository</a:t>
            </a:r>
          </a:p>
          <a:p>
            <a:r>
              <a:rPr lang="en-US" dirty="0" smtClean="0"/>
              <a:t>GIMP 2</a:t>
            </a:r>
          </a:p>
          <a:p>
            <a:pPr lvl="1"/>
            <a:r>
              <a:rPr lang="en-US" dirty="0" smtClean="0"/>
              <a:t>Art Editing Tool</a:t>
            </a:r>
          </a:p>
        </p:txBody>
      </p:sp>
    </p:spTree>
    <p:extLst>
      <p:ext uri="{BB962C8B-B14F-4D97-AF65-F5344CB8AC3E}">
        <p14:creationId xmlns:p14="http://schemas.microsoft.com/office/powerpoint/2010/main" val="26783222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Assets</a:t>
            </a:r>
            <a:endParaRPr lang="en-US" dirty="0"/>
          </a:p>
        </p:txBody>
      </p:sp>
      <p:sp>
        <p:nvSpPr>
          <p:cNvPr id="3" name="Content Placeholder 2"/>
          <p:cNvSpPr>
            <a:spLocks noGrp="1"/>
          </p:cNvSpPr>
          <p:nvPr>
            <p:ph idx="1"/>
          </p:nvPr>
        </p:nvSpPr>
        <p:spPr/>
        <p:txBody>
          <a:bodyPr/>
          <a:lstStyle/>
          <a:p>
            <a:r>
              <a:rPr lang="en-US" dirty="0" smtClean="0"/>
              <a:t>Art</a:t>
            </a:r>
          </a:p>
          <a:p>
            <a:pPr lvl="1"/>
            <a:r>
              <a:rPr lang="en-US" dirty="0" smtClean="0"/>
              <a:t>Open-Source</a:t>
            </a:r>
          </a:p>
          <a:p>
            <a:pPr lvl="1"/>
            <a:r>
              <a:rPr lang="en-US" dirty="0" smtClean="0"/>
              <a:t>Freelance Artist</a:t>
            </a:r>
            <a:endParaRPr lang="en-US" dirty="0"/>
          </a:p>
          <a:p>
            <a:r>
              <a:rPr lang="en-US" dirty="0" smtClean="0"/>
              <a:t>Audio</a:t>
            </a:r>
          </a:p>
          <a:p>
            <a:pPr lvl="1"/>
            <a:r>
              <a:rPr lang="en-US" dirty="0" smtClean="0"/>
              <a:t>Open-Source</a:t>
            </a:r>
            <a:endParaRPr lang="en-US" dirty="0"/>
          </a:p>
        </p:txBody>
      </p:sp>
    </p:spTree>
    <p:extLst>
      <p:ext uri="{BB962C8B-B14F-4D97-AF65-F5344CB8AC3E}">
        <p14:creationId xmlns:p14="http://schemas.microsoft.com/office/powerpoint/2010/main" val="20301761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Game Summary</a:t>
            </a:r>
            <a:endParaRPr lang="en-US" dirty="0"/>
          </a:p>
        </p:txBody>
      </p:sp>
      <p:sp>
        <p:nvSpPr>
          <p:cNvPr id="3" name="Content Placeholder 2"/>
          <p:cNvSpPr>
            <a:spLocks noGrp="1"/>
          </p:cNvSpPr>
          <p:nvPr>
            <p:ph idx="1"/>
          </p:nvPr>
        </p:nvSpPr>
        <p:spPr/>
        <p:txBody>
          <a:bodyPr>
            <a:normAutofit/>
          </a:bodyPr>
          <a:lstStyle/>
          <a:p>
            <a:r>
              <a:rPr lang="en-US" sz="3200" dirty="0"/>
              <a:t>Backstory</a:t>
            </a:r>
            <a:endParaRPr lang="en-US" sz="2800" dirty="0"/>
          </a:p>
          <a:p>
            <a:pPr lvl="1"/>
            <a:r>
              <a:rPr lang="en-US" dirty="0"/>
              <a:t>The world is unaware of the presence of dragons within their peaceful societies. Until that fateful day when dragons awakened, the world was never the same.</a:t>
            </a:r>
            <a:endParaRPr lang="en-US" sz="2200" dirty="0"/>
          </a:p>
          <a:p>
            <a:r>
              <a:rPr lang="en-US" sz="3200" dirty="0"/>
              <a:t>Story</a:t>
            </a:r>
            <a:endParaRPr lang="en-US" sz="2800" dirty="0"/>
          </a:p>
          <a:p>
            <a:pPr lvl="1"/>
            <a:r>
              <a:rPr lang="en-US" dirty="0"/>
              <a:t>Dragons have awakened in each of the regions and the local hostile tribes now worship them as Gods. It is the duty of the player to defeat the dragons in each of the regions, shattering the hostile tribes that worship them in the process. This eventually leads to defeating the Elder Dragon to rid the world of dragons forever.</a:t>
            </a:r>
            <a:endParaRPr lang="en-US" sz="2200" dirty="0"/>
          </a:p>
          <a:p>
            <a:endParaRPr lang="en-US" dirty="0"/>
          </a:p>
        </p:txBody>
      </p:sp>
    </p:spTree>
    <p:extLst>
      <p:ext uri="{BB962C8B-B14F-4D97-AF65-F5344CB8AC3E}">
        <p14:creationId xmlns:p14="http://schemas.microsoft.com/office/powerpoint/2010/main" val="2381555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Classes</a:t>
            </a:r>
            <a:endParaRPr lang="en-US" dirty="0"/>
          </a:p>
        </p:txBody>
      </p:sp>
      <p:sp>
        <p:nvSpPr>
          <p:cNvPr id="3" name="Content Placeholder 2"/>
          <p:cNvSpPr>
            <a:spLocks noGrp="1"/>
          </p:cNvSpPr>
          <p:nvPr>
            <p:ph idx="1"/>
          </p:nvPr>
        </p:nvSpPr>
        <p:spPr/>
        <p:txBody>
          <a:bodyPr>
            <a:noAutofit/>
          </a:bodyPr>
          <a:lstStyle/>
          <a:p>
            <a:r>
              <a:rPr lang="en-US" sz="2000" dirty="0" smtClean="0"/>
              <a:t>Warrior</a:t>
            </a:r>
          </a:p>
          <a:p>
            <a:pPr lvl="1"/>
            <a:r>
              <a:rPr lang="en-US" dirty="0" smtClean="0"/>
              <a:t>Melee</a:t>
            </a:r>
          </a:p>
          <a:p>
            <a:pPr lvl="1"/>
            <a:r>
              <a:rPr lang="en-US" dirty="0" smtClean="0"/>
              <a:t>Heavy armor</a:t>
            </a:r>
          </a:p>
          <a:p>
            <a:pPr lvl="1"/>
            <a:r>
              <a:rPr lang="en-US" dirty="0" smtClean="0"/>
              <a:t>One/two-handed</a:t>
            </a:r>
          </a:p>
          <a:p>
            <a:pPr lvl="2"/>
            <a:r>
              <a:rPr lang="en-US" sz="2000" dirty="0" smtClean="0"/>
              <a:t>Axes/maces/swords</a:t>
            </a:r>
          </a:p>
          <a:p>
            <a:r>
              <a:rPr lang="en-US" sz="2000" dirty="0" smtClean="0"/>
              <a:t>Ranger</a:t>
            </a:r>
          </a:p>
          <a:p>
            <a:pPr lvl="1"/>
            <a:r>
              <a:rPr lang="en-US" dirty="0" smtClean="0"/>
              <a:t>Ranged</a:t>
            </a:r>
          </a:p>
          <a:p>
            <a:pPr lvl="1"/>
            <a:r>
              <a:rPr lang="en-US" dirty="0" smtClean="0"/>
              <a:t>Medium armor</a:t>
            </a:r>
            <a:endParaRPr lang="en-US" dirty="0"/>
          </a:p>
          <a:p>
            <a:pPr lvl="1"/>
            <a:r>
              <a:rPr lang="en-US" dirty="0" smtClean="0"/>
              <a:t>Bows</a:t>
            </a:r>
          </a:p>
          <a:p>
            <a:pPr lvl="2"/>
            <a:r>
              <a:rPr lang="en-US" sz="2000" dirty="0" err="1" smtClean="0"/>
              <a:t>Shortbow</a:t>
            </a:r>
            <a:r>
              <a:rPr lang="en-US" sz="2000" dirty="0" smtClean="0"/>
              <a:t>/crossbow/longbow</a:t>
            </a:r>
          </a:p>
          <a:p>
            <a:r>
              <a:rPr lang="en-US" sz="2000" dirty="0" smtClean="0"/>
              <a:t>Cleric</a:t>
            </a:r>
          </a:p>
          <a:p>
            <a:pPr lvl="1"/>
            <a:r>
              <a:rPr lang="en-US" dirty="0" smtClean="0"/>
              <a:t>Support </a:t>
            </a:r>
          </a:p>
          <a:p>
            <a:pPr lvl="1"/>
            <a:r>
              <a:rPr lang="en-US" dirty="0" smtClean="0"/>
              <a:t>Light armor</a:t>
            </a:r>
          </a:p>
          <a:p>
            <a:pPr lvl="1"/>
            <a:r>
              <a:rPr lang="en-US" dirty="0" smtClean="0"/>
              <a:t>Wands/orbs/staves</a:t>
            </a:r>
          </a:p>
          <a:p>
            <a:endParaRPr lang="en-US" sz="2000" dirty="0"/>
          </a:p>
        </p:txBody>
      </p:sp>
    </p:spTree>
    <p:extLst>
      <p:ext uri="{BB962C8B-B14F-4D97-AF65-F5344CB8AC3E}">
        <p14:creationId xmlns:p14="http://schemas.microsoft.com/office/powerpoint/2010/main" val="6017524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Warrior Abilities</a:t>
            </a:r>
            <a:endParaRPr lang="en-US" dirty="0"/>
          </a:p>
        </p:txBody>
      </p:sp>
      <p:sp>
        <p:nvSpPr>
          <p:cNvPr id="3" name="Content Placeholder 2"/>
          <p:cNvSpPr>
            <a:spLocks noGrp="1"/>
          </p:cNvSpPr>
          <p:nvPr>
            <p:ph idx="1"/>
          </p:nvPr>
        </p:nvSpPr>
        <p:spPr/>
        <p:txBody>
          <a:bodyPr>
            <a:normAutofit/>
          </a:bodyPr>
          <a:lstStyle/>
          <a:p>
            <a:r>
              <a:rPr lang="en-US" sz="2000" dirty="0"/>
              <a:t>Basic </a:t>
            </a:r>
            <a:r>
              <a:rPr lang="en-US" sz="2000" dirty="0" smtClean="0"/>
              <a:t>Attack – single target</a:t>
            </a:r>
          </a:p>
          <a:p>
            <a:r>
              <a:rPr lang="en-US" sz="2000" dirty="0" smtClean="0"/>
              <a:t>Cleave – multiple targets</a:t>
            </a:r>
          </a:p>
          <a:p>
            <a:r>
              <a:rPr lang="en-US" sz="2000" dirty="0" smtClean="0"/>
              <a:t>Lunge – single target</a:t>
            </a:r>
          </a:p>
          <a:p>
            <a:pPr lvl="1"/>
            <a:r>
              <a:rPr lang="en-US" dirty="0" smtClean="0"/>
              <a:t>Stun</a:t>
            </a:r>
          </a:p>
          <a:p>
            <a:r>
              <a:rPr lang="en-US" sz="2000" dirty="0" smtClean="0"/>
              <a:t>Execute – single target</a:t>
            </a:r>
          </a:p>
          <a:p>
            <a:pPr lvl="1"/>
            <a:r>
              <a:rPr lang="en-US" dirty="0" smtClean="0"/>
              <a:t>Damage </a:t>
            </a:r>
            <a:r>
              <a:rPr lang="en-US" dirty="0"/>
              <a:t>based on resource depletion</a:t>
            </a:r>
          </a:p>
          <a:p>
            <a:r>
              <a:rPr lang="en-US" sz="2000" dirty="0"/>
              <a:t>Rend </a:t>
            </a:r>
            <a:r>
              <a:rPr lang="en-US" sz="2000" dirty="0" smtClean="0"/>
              <a:t>– single target</a:t>
            </a:r>
            <a:endParaRPr lang="en-US" sz="2000" dirty="0"/>
          </a:p>
          <a:p>
            <a:pPr lvl="1"/>
            <a:r>
              <a:rPr lang="en-US" dirty="0" smtClean="0"/>
              <a:t>Bleed</a:t>
            </a:r>
            <a:endParaRPr lang="en-US" dirty="0"/>
          </a:p>
          <a:p>
            <a:r>
              <a:rPr lang="en-US" sz="2000" dirty="0"/>
              <a:t>War </a:t>
            </a:r>
            <a:r>
              <a:rPr lang="en-US" sz="2000" dirty="0" smtClean="0"/>
              <a:t>Cry – single target</a:t>
            </a:r>
            <a:endParaRPr lang="en-US" sz="2000" dirty="0"/>
          </a:p>
          <a:p>
            <a:pPr lvl="1"/>
            <a:r>
              <a:rPr lang="en-US" dirty="0" smtClean="0"/>
              <a:t>Damage buff to party</a:t>
            </a:r>
            <a:endParaRPr lang="en-US" dirty="0"/>
          </a:p>
        </p:txBody>
      </p:sp>
    </p:spTree>
    <p:extLst>
      <p:ext uri="{BB962C8B-B14F-4D97-AF65-F5344CB8AC3E}">
        <p14:creationId xmlns:p14="http://schemas.microsoft.com/office/powerpoint/2010/main" val="20800001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Ranger Abilities</a:t>
            </a:r>
            <a:endParaRPr lang="en-US" dirty="0"/>
          </a:p>
        </p:txBody>
      </p:sp>
      <p:sp>
        <p:nvSpPr>
          <p:cNvPr id="3" name="Content Placeholder 2"/>
          <p:cNvSpPr>
            <a:spLocks noGrp="1"/>
          </p:cNvSpPr>
          <p:nvPr>
            <p:ph idx="1"/>
          </p:nvPr>
        </p:nvSpPr>
        <p:spPr/>
        <p:txBody>
          <a:bodyPr>
            <a:normAutofit/>
          </a:bodyPr>
          <a:lstStyle/>
          <a:p>
            <a:r>
              <a:rPr lang="en-US" sz="2000" dirty="0"/>
              <a:t>Basic </a:t>
            </a:r>
            <a:r>
              <a:rPr lang="en-US" sz="2000" dirty="0" smtClean="0"/>
              <a:t>Attack – single target</a:t>
            </a:r>
          </a:p>
          <a:p>
            <a:r>
              <a:rPr lang="en-US" sz="2000" dirty="0" smtClean="0"/>
              <a:t>Fire Arrow – single target</a:t>
            </a:r>
          </a:p>
          <a:p>
            <a:pPr lvl="1"/>
            <a:r>
              <a:rPr lang="en-US" dirty="0" smtClean="0"/>
              <a:t>Burn</a:t>
            </a:r>
            <a:endParaRPr lang="en-US" dirty="0"/>
          </a:p>
          <a:p>
            <a:r>
              <a:rPr lang="en-US" sz="2000" dirty="0"/>
              <a:t>Poison </a:t>
            </a:r>
            <a:r>
              <a:rPr lang="en-US" sz="2000" dirty="0" smtClean="0"/>
              <a:t>Arrow – single target</a:t>
            </a:r>
            <a:endParaRPr lang="en-US" sz="2000" dirty="0"/>
          </a:p>
          <a:p>
            <a:pPr lvl="1"/>
            <a:r>
              <a:rPr lang="en-US" dirty="0" smtClean="0"/>
              <a:t>Poison</a:t>
            </a:r>
            <a:endParaRPr lang="en-US" dirty="0"/>
          </a:p>
          <a:p>
            <a:r>
              <a:rPr lang="en-US" sz="2000" dirty="0"/>
              <a:t>Spread </a:t>
            </a:r>
            <a:r>
              <a:rPr lang="en-US" sz="2000" dirty="0" smtClean="0"/>
              <a:t>Shot – multiple targets</a:t>
            </a:r>
          </a:p>
          <a:p>
            <a:r>
              <a:rPr lang="en-US" sz="2000" dirty="0" smtClean="0"/>
              <a:t>Charged Shot – single target</a:t>
            </a:r>
          </a:p>
          <a:p>
            <a:pPr lvl="1"/>
            <a:r>
              <a:rPr lang="en-US" dirty="0" smtClean="0"/>
              <a:t>Powerful single target</a:t>
            </a:r>
          </a:p>
          <a:p>
            <a:r>
              <a:rPr lang="en-US" sz="2000" dirty="0" smtClean="0"/>
              <a:t>Stun Arrow – single target</a:t>
            </a:r>
            <a:endParaRPr lang="en-US" sz="2000" dirty="0"/>
          </a:p>
          <a:p>
            <a:pPr lvl="1"/>
            <a:r>
              <a:rPr lang="en-US" dirty="0" smtClean="0"/>
              <a:t>Stun</a:t>
            </a:r>
            <a:endParaRPr lang="en-US" dirty="0"/>
          </a:p>
          <a:p>
            <a:endParaRPr lang="en-US" sz="2000" dirty="0"/>
          </a:p>
        </p:txBody>
      </p:sp>
    </p:spTree>
    <p:extLst>
      <p:ext uri="{BB962C8B-B14F-4D97-AF65-F5344CB8AC3E}">
        <p14:creationId xmlns:p14="http://schemas.microsoft.com/office/powerpoint/2010/main" val="6423970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Cleric Abilities</a:t>
            </a:r>
            <a:endParaRPr lang="en-US" dirty="0"/>
          </a:p>
        </p:txBody>
      </p:sp>
      <p:sp>
        <p:nvSpPr>
          <p:cNvPr id="3" name="Content Placeholder 2"/>
          <p:cNvSpPr>
            <a:spLocks noGrp="1"/>
          </p:cNvSpPr>
          <p:nvPr>
            <p:ph idx="1"/>
          </p:nvPr>
        </p:nvSpPr>
        <p:spPr>
          <a:xfrm>
            <a:off x="457200" y="1600200"/>
            <a:ext cx="7467600" cy="4953000"/>
          </a:xfrm>
        </p:spPr>
        <p:txBody>
          <a:bodyPr>
            <a:normAutofit/>
          </a:bodyPr>
          <a:lstStyle/>
          <a:p>
            <a:r>
              <a:rPr lang="en-US" sz="2000" dirty="0"/>
              <a:t>Basic </a:t>
            </a:r>
            <a:r>
              <a:rPr lang="en-US" sz="2000" dirty="0" smtClean="0"/>
              <a:t>Attack – single target</a:t>
            </a:r>
          </a:p>
          <a:p>
            <a:r>
              <a:rPr lang="en-US" sz="2000" dirty="0" smtClean="0"/>
              <a:t>Mend – single target</a:t>
            </a:r>
          </a:p>
          <a:p>
            <a:r>
              <a:rPr lang="en-US" sz="2000" dirty="0" smtClean="0"/>
              <a:t>Life Syphon – single target</a:t>
            </a:r>
          </a:p>
          <a:p>
            <a:pPr lvl="1"/>
            <a:r>
              <a:rPr lang="en-US" dirty="0" smtClean="0"/>
              <a:t>Returns half health</a:t>
            </a:r>
            <a:endParaRPr lang="en-US" dirty="0"/>
          </a:p>
          <a:p>
            <a:r>
              <a:rPr lang="en-US" sz="2000" dirty="0" smtClean="0"/>
              <a:t>Revive – single target</a:t>
            </a:r>
            <a:endParaRPr lang="en-US" sz="2000" dirty="0"/>
          </a:p>
          <a:p>
            <a:pPr lvl="1"/>
            <a:r>
              <a:rPr lang="en-US" dirty="0" smtClean="0"/>
              <a:t>Resurrect fallen </a:t>
            </a:r>
            <a:r>
              <a:rPr lang="en-US" dirty="0"/>
              <a:t>party member</a:t>
            </a:r>
          </a:p>
          <a:p>
            <a:r>
              <a:rPr lang="en-US" sz="2000" dirty="0"/>
              <a:t>Healing </a:t>
            </a:r>
            <a:r>
              <a:rPr lang="en-US" sz="2000" dirty="0" smtClean="0"/>
              <a:t>Chant – multiple targets</a:t>
            </a:r>
          </a:p>
          <a:p>
            <a:pPr lvl="1"/>
            <a:r>
              <a:rPr lang="en-US" dirty="0" smtClean="0"/>
              <a:t>Heals </a:t>
            </a:r>
            <a:r>
              <a:rPr lang="en-US" dirty="0"/>
              <a:t>entire </a:t>
            </a:r>
            <a:r>
              <a:rPr lang="en-US" dirty="0" smtClean="0"/>
              <a:t>party</a:t>
            </a:r>
          </a:p>
          <a:p>
            <a:r>
              <a:rPr lang="en-US" sz="2000" dirty="0" smtClean="0"/>
              <a:t>Empower – multiple targets</a:t>
            </a:r>
            <a:endParaRPr lang="en-US" sz="2000" dirty="0"/>
          </a:p>
          <a:p>
            <a:pPr lvl="1"/>
            <a:r>
              <a:rPr lang="en-US" dirty="0" smtClean="0"/>
              <a:t>Stats buff to party</a:t>
            </a:r>
            <a:endParaRPr lang="en-US" dirty="0"/>
          </a:p>
        </p:txBody>
      </p:sp>
    </p:spTree>
    <p:extLst>
      <p:ext uri="{BB962C8B-B14F-4D97-AF65-F5344CB8AC3E}">
        <p14:creationId xmlns:p14="http://schemas.microsoft.com/office/powerpoint/2010/main" val="196564219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Attributes</a:t>
            </a:r>
            <a:endParaRPr lang="en-US" dirty="0"/>
          </a:p>
        </p:txBody>
      </p:sp>
      <p:sp>
        <p:nvSpPr>
          <p:cNvPr id="3" name="Content Placeholder 2"/>
          <p:cNvSpPr>
            <a:spLocks noGrp="1"/>
          </p:cNvSpPr>
          <p:nvPr>
            <p:ph idx="1"/>
          </p:nvPr>
        </p:nvSpPr>
        <p:spPr/>
        <p:txBody>
          <a:bodyPr>
            <a:normAutofit/>
          </a:bodyPr>
          <a:lstStyle/>
          <a:p>
            <a:r>
              <a:rPr lang="en-US" sz="3200" dirty="0"/>
              <a:t>Strength</a:t>
            </a:r>
            <a:endParaRPr lang="en-US" sz="2800" dirty="0"/>
          </a:p>
          <a:p>
            <a:pPr lvl="1"/>
            <a:r>
              <a:rPr lang="en-US" dirty="0"/>
              <a:t>Increases physical damage</a:t>
            </a:r>
            <a:endParaRPr lang="en-US" sz="2200" dirty="0"/>
          </a:p>
          <a:p>
            <a:r>
              <a:rPr lang="en-US" sz="3200" dirty="0"/>
              <a:t>Dexterity</a:t>
            </a:r>
            <a:endParaRPr lang="en-US" sz="2800" dirty="0"/>
          </a:p>
          <a:p>
            <a:pPr lvl="1"/>
            <a:r>
              <a:rPr lang="en-US" dirty="0"/>
              <a:t>Increases physical damage</a:t>
            </a:r>
            <a:endParaRPr lang="en-US" sz="2200" dirty="0"/>
          </a:p>
          <a:p>
            <a:pPr lvl="1"/>
            <a:r>
              <a:rPr lang="en-US" dirty="0"/>
              <a:t>Physical critical strike chance</a:t>
            </a:r>
            <a:endParaRPr lang="en-US" sz="2200" dirty="0"/>
          </a:p>
          <a:p>
            <a:r>
              <a:rPr lang="en-US" sz="3200" dirty="0"/>
              <a:t>Vitality</a:t>
            </a:r>
            <a:endParaRPr lang="en-US" sz="2800" dirty="0"/>
          </a:p>
          <a:p>
            <a:pPr lvl="1"/>
            <a:r>
              <a:rPr lang="en-US" dirty="0"/>
              <a:t>Increases base health</a:t>
            </a:r>
            <a:endParaRPr lang="en-US" sz="2200" dirty="0"/>
          </a:p>
          <a:p>
            <a:r>
              <a:rPr lang="en-US" sz="3200" dirty="0"/>
              <a:t>Intelligence</a:t>
            </a:r>
            <a:endParaRPr lang="en-US" sz="2800" dirty="0"/>
          </a:p>
          <a:p>
            <a:pPr lvl="1"/>
            <a:r>
              <a:rPr lang="en-US" dirty="0"/>
              <a:t>Increases spell damage</a:t>
            </a:r>
            <a:endParaRPr lang="en-US" sz="2200" dirty="0"/>
          </a:p>
          <a:p>
            <a:pPr lvl="1"/>
            <a:r>
              <a:rPr lang="en-US" dirty="0"/>
              <a:t>Spell critical strike chance</a:t>
            </a:r>
            <a:endParaRPr lang="en-US" sz="2200" dirty="0"/>
          </a:p>
          <a:p>
            <a:endParaRPr lang="en-US" dirty="0"/>
          </a:p>
        </p:txBody>
      </p:sp>
    </p:spTree>
    <p:extLst>
      <p:ext uri="{BB962C8B-B14F-4D97-AF65-F5344CB8AC3E}">
        <p14:creationId xmlns:p14="http://schemas.microsoft.com/office/powerpoint/2010/main" val="655754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Zones</a:t>
            </a:r>
            <a:endParaRPr lang="en-US" dirty="0"/>
          </a:p>
        </p:txBody>
      </p:sp>
      <p:sp>
        <p:nvSpPr>
          <p:cNvPr id="3" name="Content Placeholder 2"/>
          <p:cNvSpPr>
            <a:spLocks noGrp="1"/>
          </p:cNvSpPr>
          <p:nvPr>
            <p:ph idx="1"/>
          </p:nvPr>
        </p:nvSpPr>
        <p:spPr/>
        <p:txBody>
          <a:bodyPr>
            <a:normAutofit/>
          </a:bodyPr>
          <a:lstStyle/>
          <a:p>
            <a:r>
              <a:rPr lang="en-US" dirty="0" smtClean="0"/>
              <a:t>Starter </a:t>
            </a:r>
            <a:r>
              <a:rPr lang="en-US" dirty="0" smtClean="0"/>
              <a:t>Village</a:t>
            </a:r>
          </a:p>
          <a:p>
            <a:r>
              <a:rPr lang="en-US" smtClean="0"/>
              <a:t>Inn</a:t>
            </a:r>
            <a:endParaRPr lang="en-US" dirty="0" smtClean="0"/>
          </a:p>
          <a:p>
            <a:r>
              <a:rPr lang="en-US" dirty="0" smtClean="0"/>
              <a:t>Plains</a:t>
            </a:r>
          </a:p>
          <a:p>
            <a:r>
              <a:rPr lang="en-US" dirty="0" smtClean="0"/>
              <a:t>Mountains</a:t>
            </a:r>
          </a:p>
        </p:txBody>
      </p:sp>
    </p:spTree>
    <p:extLst>
      <p:ext uri="{BB962C8B-B14F-4D97-AF65-F5344CB8AC3E}">
        <p14:creationId xmlns:p14="http://schemas.microsoft.com/office/powerpoint/2010/main" val="45782550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Starter Village</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6434" y="1600200"/>
            <a:ext cx="4821532" cy="4800600"/>
          </a:xfrm>
        </p:spPr>
      </p:pic>
    </p:spTree>
    <p:extLst>
      <p:ext uri="{BB962C8B-B14F-4D97-AF65-F5344CB8AC3E}">
        <p14:creationId xmlns:p14="http://schemas.microsoft.com/office/powerpoint/2010/main" val="14767397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Team Roles</a:t>
            </a:r>
            <a:endParaRPr lang="en-US" dirty="0"/>
          </a:p>
        </p:txBody>
      </p:sp>
      <p:sp>
        <p:nvSpPr>
          <p:cNvPr id="3" name="Content Placeholder 2"/>
          <p:cNvSpPr>
            <a:spLocks noGrp="1"/>
          </p:cNvSpPr>
          <p:nvPr>
            <p:ph idx="1"/>
          </p:nvPr>
        </p:nvSpPr>
        <p:spPr/>
        <p:txBody>
          <a:bodyPr>
            <a:normAutofit/>
          </a:bodyPr>
          <a:lstStyle/>
          <a:p>
            <a:r>
              <a:rPr lang="en-US" dirty="0" smtClean="0"/>
              <a:t>Team Lead</a:t>
            </a:r>
          </a:p>
          <a:p>
            <a:pPr lvl="1"/>
            <a:r>
              <a:rPr lang="en-US" dirty="0" smtClean="0"/>
              <a:t>Jordon Kopp</a:t>
            </a:r>
          </a:p>
          <a:p>
            <a:r>
              <a:rPr lang="en-US" dirty="0" smtClean="0"/>
              <a:t>Lead Programmer</a:t>
            </a:r>
          </a:p>
          <a:p>
            <a:pPr lvl="1"/>
            <a:r>
              <a:rPr lang="en-US" dirty="0" smtClean="0"/>
              <a:t>Vince Smeraldo</a:t>
            </a:r>
          </a:p>
          <a:p>
            <a:r>
              <a:rPr lang="en-US" dirty="0" smtClean="0"/>
              <a:t>Programmers</a:t>
            </a:r>
          </a:p>
          <a:p>
            <a:pPr lvl="1"/>
            <a:r>
              <a:rPr lang="en-US" dirty="0" smtClean="0"/>
              <a:t>Matt Kalafut</a:t>
            </a:r>
          </a:p>
          <a:p>
            <a:pPr lvl="1"/>
            <a:r>
              <a:rPr lang="en-US" dirty="0" smtClean="0"/>
              <a:t>Mark Muniz</a:t>
            </a:r>
          </a:p>
          <a:p>
            <a:pPr lvl="1"/>
            <a:r>
              <a:rPr lang="en-US" dirty="0" smtClean="0"/>
              <a:t>Derek Finch</a:t>
            </a:r>
          </a:p>
          <a:p>
            <a:pPr lvl="1"/>
            <a:r>
              <a:rPr lang="en-US" dirty="0" smtClean="0"/>
              <a:t>Josh Kopp</a:t>
            </a:r>
          </a:p>
          <a:p>
            <a:r>
              <a:rPr lang="en-US" dirty="0" smtClean="0"/>
              <a:t>Designer</a:t>
            </a:r>
          </a:p>
          <a:p>
            <a:pPr lvl="1"/>
            <a:r>
              <a:rPr lang="en-US" dirty="0" smtClean="0"/>
              <a:t>Marco Malek</a:t>
            </a:r>
          </a:p>
          <a:p>
            <a:pPr lvl="2"/>
            <a:r>
              <a:rPr lang="en-US" dirty="0" smtClean="0"/>
              <a:t>Out sourced artist</a:t>
            </a:r>
            <a:endParaRPr lang="en-US" dirty="0"/>
          </a:p>
        </p:txBody>
      </p:sp>
    </p:spTree>
    <p:extLst>
      <p:ext uri="{BB962C8B-B14F-4D97-AF65-F5344CB8AC3E}">
        <p14:creationId xmlns:p14="http://schemas.microsoft.com/office/powerpoint/2010/main" val="15502652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Inn</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4230" y="1600200"/>
            <a:ext cx="7225939" cy="4800600"/>
          </a:xfrm>
        </p:spPr>
      </p:pic>
    </p:spTree>
    <p:extLst>
      <p:ext uri="{BB962C8B-B14F-4D97-AF65-F5344CB8AC3E}">
        <p14:creationId xmlns:p14="http://schemas.microsoft.com/office/powerpoint/2010/main" val="4600697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Plains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6750" y="1600200"/>
            <a:ext cx="7200899" cy="4800600"/>
          </a:xfrm>
        </p:spPr>
      </p:pic>
    </p:spTree>
    <p:extLst>
      <p:ext uri="{BB962C8B-B14F-4D97-AF65-F5344CB8AC3E}">
        <p14:creationId xmlns:p14="http://schemas.microsoft.com/office/powerpoint/2010/main" val="33819841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Mountains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82668" y="1600200"/>
            <a:ext cx="6169063" cy="4800600"/>
          </a:xfrm>
        </p:spPr>
      </p:pic>
    </p:spTree>
    <p:extLst>
      <p:ext uri="{BB962C8B-B14F-4D97-AF65-F5344CB8AC3E}">
        <p14:creationId xmlns:p14="http://schemas.microsoft.com/office/powerpoint/2010/main" val="7821738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Battle System</a:t>
            </a:r>
            <a:endParaRPr lang="en-US" dirty="0"/>
          </a:p>
        </p:txBody>
      </p:sp>
      <p:sp>
        <p:nvSpPr>
          <p:cNvPr id="5" name="Subtitle 4"/>
          <p:cNvSpPr>
            <a:spLocks noGrp="1"/>
          </p:cNvSpPr>
          <p:nvPr>
            <p:ph type="subTitle" idx="1"/>
          </p:nvPr>
        </p:nvSpPr>
        <p:spPr/>
        <p:txBody>
          <a:bodyPr/>
          <a:lstStyle/>
          <a:p>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 System</a:t>
            </a:r>
            <a:endParaRPr lang="en-US" dirty="0"/>
          </a:p>
        </p:txBody>
      </p:sp>
      <p:sp>
        <p:nvSpPr>
          <p:cNvPr id="3" name="Content Placeholder 2"/>
          <p:cNvSpPr>
            <a:spLocks noGrp="1"/>
          </p:cNvSpPr>
          <p:nvPr>
            <p:ph idx="1"/>
          </p:nvPr>
        </p:nvSpPr>
        <p:spPr/>
        <p:txBody>
          <a:bodyPr>
            <a:normAutofit lnSpcReduction="10000"/>
          </a:bodyPr>
          <a:lstStyle/>
          <a:p>
            <a:r>
              <a:rPr lang="en-US" sz="3200" dirty="0"/>
              <a:t>Turn order based on internal haste value of the enemy</a:t>
            </a:r>
            <a:endParaRPr lang="en-US" sz="2800" dirty="0"/>
          </a:p>
          <a:p>
            <a:r>
              <a:rPr lang="en-US" sz="3200" dirty="0"/>
              <a:t>Each side takes turns</a:t>
            </a:r>
            <a:endParaRPr lang="en-US" sz="2800" dirty="0"/>
          </a:p>
          <a:p>
            <a:pPr lvl="1"/>
            <a:r>
              <a:rPr lang="en-US" dirty="0"/>
              <a:t>Continues until combat ends</a:t>
            </a:r>
            <a:endParaRPr lang="en-US" sz="2200" dirty="0"/>
          </a:p>
          <a:p>
            <a:r>
              <a:rPr lang="en-US" sz="3200" dirty="0"/>
              <a:t>Pop-up occurs at end of combat</a:t>
            </a:r>
            <a:endParaRPr lang="en-US" sz="2800" dirty="0"/>
          </a:p>
          <a:p>
            <a:pPr lvl="1"/>
            <a:r>
              <a:rPr lang="en-US" dirty="0"/>
              <a:t>Experience</a:t>
            </a:r>
            <a:endParaRPr lang="en-US" sz="2200" dirty="0"/>
          </a:p>
          <a:p>
            <a:pPr lvl="1"/>
            <a:r>
              <a:rPr lang="en-US" dirty="0"/>
              <a:t>Battle rations</a:t>
            </a:r>
            <a:endParaRPr lang="en-US" sz="2200" dirty="0"/>
          </a:p>
          <a:p>
            <a:pPr lvl="2"/>
            <a:r>
              <a:rPr lang="en-US" dirty="0"/>
              <a:t>Consumed on pickup</a:t>
            </a:r>
            <a:endParaRPr lang="en-US" sz="2200" dirty="0"/>
          </a:p>
          <a:p>
            <a:pPr lvl="2"/>
            <a:r>
              <a:rPr lang="en-US" dirty="0"/>
              <a:t>Health/resource gain</a:t>
            </a:r>
            <a:endParaRPr lang="en-US" sz="2200" dirty="0"/>
          </a:p>
          <a:p>
            <a:pPr lvl="3"/>
            <a:r>
              <a:rPr lang="en-US" dirty="0"/>
              <a:t>Does nothing if player has full health and full resource</a:t>
            </a:r>
            <a:endParaRPr lang="en-US" sz="1800" dirty="0"/>
          </a:p>
          <a:p>
            <a:pPr lvl="1"/>
            <a:r>
              <a:rPr lang="en-US" dirty="0"/>
              <a:t>Loot and inventory</a:t>
            </a:r>
            <a:endParaRPr lang="en-US" sz="2200" dirty="0"/>
          </a:p>
          <a:p>
            <a:pPr lvl="2"/>
            <a:r>
              <a:rPr lang="en-US" dirty="0"/>
              <a:t>Drag the desired items from loot box to inventory</a:t>
            </a:r>
            <a:endParaRPr lang="en-US" sz="2200" dirty="0"/>
          </a:p>
          <a:p>
            <a:endParaRPr lang="en-US" dirty="0"/>
          </a:p>
          <a:p>
            <a:endParaRPr lang="en-US" dirty="0"/>
          </a:p>
        </p:txBody>
      </p:sp>
    </p:spTree>
    <p:extLst>
      <p:ext uri="{BB962C8B-B14F-4D97-AF65-F5344CB8AC3E}">
        <p14:creationId xmlns:p14="http://schemas.microsoft.com/office/powerpoint/2010/main" val="18413564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 System</a:t>
            </a:r>
            <a:endParaRPr lang="en-US" dirty="0"/>
          </a:p>
        </p:txBody>
      </p:sp>
      <p:sp>
        <p:nvSpPr>
          <p:cNvPr id="3" name="Content Placeholder 2"/>
          <p:cNvSpPr>
            <a:spLocks noGrp="1"/>
          </p:cNvSpPr>
          <p:nvPr>
            <p:ph idx="1"/>
          </p:nvPr>
        </p:nvSpPr>
        <p:spPr/>
        <p:txBody>
          <a:bodyPr/>
          <a:lstStyle/>
          <a:p>
            <a:r>
              <a:rPr lang="en-US" sz="3200" dirty="0"/>
              <a:t>Battle effects</a:t>
            </a:r>
            <a:endParaRPr lang="en-US" sz="2800" dirty="0"/>
          </a:p>
          <a:p>
            <a:pPr lvl="1"/>
            <a:r>
              <a:rPr lang="en-US" dirty="0"/>
              <a:t>Blind – chance to miss – 2 turns</a:t>
            </a:r>
            <a:endParaRPr lang="en-US" sz="2200" dirty="0"/>
          </a:p>
          <a:p>
            <a:pPr lvl="1"/>
            <a:r>
              <a:rPr lang="en-US" dirty="0"/>
              <a:t>Daze – reduced damage – 2 turns</a:t>
            </a:r>
            <a:endParaRPr lang="en-US" sz="2200" dirty="0"/>
          </a:p>
          <a:p>
            <a:pPr lvl="1"/>
            <a:r>
              <a:rPr lang="en-US" dirty="0"/>
              <a:t>Poison – damage per turn – 2 turns</a:t>
            </a:r>
            <a:endParaRPr lang="en-US" sz="2200" dirty="0"/>
          </a:p>
          <a:p>
            <a:pPr lvl="1"/>
            <a:r>
              <a:rPr lang="en-US" dirty="0"/>
              <a:t>Burn – damage per turn – 2 turns</a:t>
            </a:r>
            <a:endParaRPr lang="en-US" sz="2200" dirty="0"/>
          </a:p>
          <a:p>
            <a:pPr lvl="1"/>
            <a:r>
              <a:rPr lang="en-US" dirty="0"/>
              <a:t>Chill – reduces defenses – 2 turns</a:t>
            </a:r>
            <a:endParaRPr lang="en-US" sz="2200" dirty="0"/>
          </a:p>
          <a:p>
            <a:pPr lvl="1"/>
            <a:r>
              <a:rPr lang="en-US" dirty="0"/>
              <a:t>Stun – blocks all attacks – 1 turn</a:t>
            </a:r>
            <a:endParaRPr lang="en-US" sz="2200" dirty="0"/>
          </a:p>
          <a:p>
            <a:pPr lvl="1"/>
            <a:r>
              <a:rPr lang="en-US" dirty="0"/>
              <a:t>Bleed – damage per turn – 2 turns</a:t>
            </a:r>
            <a:endParaRPr lang="en-US" sz="2200" dirty="0"/>
          </a:p>
          <a:p>
            <a:endParaRPr lang="en-US" dirty="0"/>
          </a:p>
        </p:txBody>
      </p:sp>
    </p:spTree>
    <p:extLst>
      <p:ext uri="{BB962C8B-B14F-4D97-AF65-F5344CB8AC3E}">
        <p14:creationId xmlns:p14="http://schemas.microsoft.com/office/powerpoint/2010/main" val="16704773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 System</a:t>
            </a:r>
            <a:endParaRPr lang="en-US" dirty="0"/>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857375"/>
            <a:ext cx="7620000" cy="4286250"/>
          </a:xfrm>
        </p:spPr>
      </p:pic>
    </p:spTree>
    <p:extLst>
      <p:ext uri="{BB962C8B-B14F-4D97-AF65-F5344CB8AC3E}">
        <p14:creationId xmlns:p14="http://schemas.microsoft.com/office/powerpoint/2010/main" val="32427189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 System</a:t>
            </a:r>
            <a:endParaRPr lang="en-US" dirty="0"/>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857375"/>
            <a:ext cx="7620000" cy="4286250"/>
          </a:xfrm>
        </p:spPr>
      </p:pic>
    </p:spTree>
    <p:extLst>
      <p:ext uri="{BB962C8B-B14F-4D97-AF65-F5344CB8AC3E}">
        <p14:creationId xmlns:p14="http://schemas.microsoft.com/office/powerpoint/2010/main" val="5132987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Scope Cutbacks</a:t>
            </a:r>
            <a:endParaRPr lang="en-US" dirty="0"/>
          </a:p>
        </p:txBody>
      </p:sp>
      <p:sp>
        <p:nvSpPr>
          <p:cNvPr id="3" name="Content Placeholder 2"/>
          <p:cNvSpPr>
            <a:spLocks noGrp="1"/>
          </p:cNvSpPr>
          <p:nvPr>
            <p:ph idx="1"/>
          </p:nvPr>
        </p:nvSpPr>
        <p:spPr/>
        <p:txBody>
          <a:bodyPr/>
          <a:lstStyle/>
          <a:p>
            <a:r>
              <a:rPr lang="en-US" dirty="0" smtClean="0"/>
              <a:t>Shop</a:t>
            </a:r>
          </a:p>
          <a:p>
            <a:r>
              <a:rPr lang="en-US" dirty="0" smtClean="0"/>
              <a:t>Non-Playable Characters (NPCs) that generate a battle</a:t>
            </a:r>
          </a:p>
          <a:p>
            <a:r>
              <a:rPr lang="en-US" dirty="0" smtClean="0"/>
              <a:t>Bosses</a:t>
            </a:r>
          </a:p>
          <a:p>
            <a:r>
              <a:rPr lang="en-US" dirty="0" smtClean="0"/>
              <a:t>Treasure Chests</a:t>
            </a:r>
          </a:p>
          <a:p>
            <a:r>
              <a:rPr lang="en-US" dirty="0" smtClean="0"/>
              <a:t>Quests</a:t>
            </a:r>
          </a:p>
          <a:p>
            <a:r>
              <a:rPr lang="en-US" dirty="0" smtClean="0"/>
              <a:t>Challenges</a:t>
            </a:r>
          </a:p>
          <a:p>
            <a:pPr lvl="1"/>
            <a:r>
              <a:rPr lang="en-US" dirty="0" smtClean="0"/>
              <a:t>Puzzles</a:t>
            </a:r>
          </a:p>
          <a:p>
            <a:pPr lvl="1"/>
            <a:r>
              <a:rPr lang="en-US" dirty="0" smtClean="0"/>
              <a:t>Locked Doors</a:t>
            </a:r>
          </a:p>
          <a:p>
            <a:r>
              <a:rPr lang="en-US" dirty="0" err="1" smtClean="0"/>
              <a:t>Cutscenes</a:t>
            </a:r>
            <a:endParaRPr lang="en-US" dirty="0"/>
          </a:p>
        </p:txBody>
      </p:sp>
    </p:spTree>
    <p:extLst>
      <p:ext uri="{BB962C8B-B14F-4D97-AF65-F5344CB8AC3E}">
        <p14:creationId xmlns:p14="http://schemas.microsoft.com/office/powerpoint/2010/main" val="29412807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a:t>
            </a:r>
            <a:endParaRPr lang="en-US" dirty="0"/>
          </a:p>
        </p:txBody>
      </p:sp>
      <p:sp>
        <p:nvSpPr>
          <p:cNvPr id="3" name="Content Placeholder 2"/>
          <p:cNvSpPr>
            <a:spLocks noGrp="1"/>
          </p:cNvSpPr>
          <p:nvPr>
            <p:ph idx="1"/>
          </p:nvPr>
        </p:nvSpPr>
        <p:spPr/>
        <p:txBody>
          <a:bodyPr>
            <a:normAutofit/>
          </a:bodyPr>
          <a:lstStyle/>
          <a:p>
            <a:r>
              <a:rPr lang="en-US" dirty="0" smtClean="0"/>
              <a:t>Classes</a:t>
            </a:r>
          </a:p>
          <a:p>
            <a:pPr lvl="1"/>
            <a:r>
              <a:rPr lang="en-US" dirty="0" smtClean="0"/>
              <a:t>Assassin</a:t>
            </a:r>
            <a:endParaRPr lang="en-US" dirty="0"/>
          </a:p>
          <a:p>
            <a:pPr lvl="1"/>
            <a:r>
              <a:rPr lang="en-US" dirty="0"/>
              <a:t>Engineer</a:t>
            </a:r>
          </a:p>
          <a:p>
            <a:pPr lvl="1"/>
            <a:r>
              <a:rPr lang="en-US" dirty="0"/>
              <a:t>Mage</a:t>
            </a:r>
          </a:p>
          <a:p>
            <a:pPr lvl="1"/>
            <a:r>
              <a:rPr lang="en-US" dirty="0" smtClean="0"/>
              <a:t>Knight</a:t>
            </a:r>
          </a:p>
          <a:p>
            <a:r>
              <a:rPr lang="en-US" dirty="0" smtClean="0"/>
              <a:t>Zones</a:t>
            </a:r>
            <a:endParaRPr lang="en-US" dirty="0"/>
          </a:p>
          <a:p>
            <a:pPr lvl="1"/>
            <a:r>
              <a:rPr lang="en-US" dirty="0" smtClean="0"/>
              <a:t>Caves</a:t>
            </a:r>
            <a:endParaRPr lang="en-US" dirty="0"/>
          </a:p>
          <a:p>
            <a:pPr lvl="1"/>
            <a:r>
              <a:rPr lang="en-US" dirty="0"/>
              <a:t>Desert</a:t>
            </a:r>
          </a:p>
          <a:p>
            <a:pPr lvl="1"/>
            <a:r>
              <a:rPr lang="en-US" dirty="0"/>
              <a:t>Tropics</a:t>
            </a:r>
          </a:p>
          <a:p>
            <a:pPr lvl="1"/>
            <a:r>
              <a:rPr lang="en-US" dirty="0"/>
              <a:t>Forest</a:t>
            </a:r>
          </a:p>
          <a:p>
            <a:endParaRPr lang="en-US" dirty="0"/>
          </a:p>
        </p:txBody>
      </p:sp>
    </p:spTree>
    <p:extLst>
      <p:ext uri="{BB962C8B-B14F-4D97-AF65-F5344CB8AC3E}">
        <p14:creationId xmlns:p14="http://schemas.microsoft.com/office/powerpoint/2010/main" val="15919349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Scope/Purpose Statement</a:t>
            </a:r>
            <a:endParaRPr lang="en-US" dirty="0"/>
          </a:p>
        </p:txBody>
      </p:sp>
      <p:sp>
        <p:nvSpPr>
          <p:cNvPr id="3" name="Content Placeholder 2"/>
          <p:cNvSpPr>
            <a:spLocks noGrp="1"/>
          </p:cNvSpPr>
          <p:nvPr>
            <p:ph idx="1"/>
          </p:nvPr>
        </p:nvSpPr>
        <p:spPr/>
        <p:txBody>
          <a:bodyPr/>
          <a:lstStyle/>
          <a:p>
            <a:r>
              <a:rPr lang="en-US" dirty="0" smtClean="0"/>
              <a:t>Scope</a:t>
            </a:r>
          </a:p>
          <a:p>
            <a:pPr lvl="1"/>
            <a:r>
              <a:rPr lang="en-US" dirty="0"/>
              <a:t>S</a:t>
            </a:r>
            <a:r>
              <a:rPr lang="en-US" dirty="0" smtClean="0"/>
              <a:t>tandalone</a:t>
            </a:r>
            <a:r>
              <a:rPr lang="en-US" dirty="0"/>
              <a:t>, functioning prototype </a:t>
            </a:r>
            <a:endParaRPr lang="en-US" dirty="0" smtClean="0"/>
          </a:p>
          <a:p>
            <a:pPr lvl="1"/>
            <a:r>
              <a:rPr lang="en-US" dirty="0"/>
              <a:t>T</a:t>
            </a:r>
            <a:r>
              <a:rPr lang="en-US" dirty="0" smtClean="0"/>
              <a:t>op-down </a:t>
            </a:r>
            <a:r>
              <a:rPr lang="en-US" dirty="0"/>
              <a:t>2D fantasy </a:t>
            </a:r>
            <a:r>
              <a:rPr lang="en-US" dirty="0" smtClean="0"/>
              <a:t>RPG</a:t>
            </a:r>
          </a:p>
          <a:p>
            <a:pPr lvl="1"/>
            <a:r>
              <a:rPr lang="en-US" dirty="0" smtClean="0"/>
              <a:t>Android platform</a:t>
            </a:r>
          </a:p>
          <a:p>
            <a:r>
              <a:rPr lang="en-US" dirty="0" smtClean="0"/>
              <a:t>Purpose</a:t>
            </a:r>
          </a:p>
          <a:p>
            <a:pPr lvl="1"/>
            <a:r>
              <a:rPr lang="en-US" dirty="0" smtClean="0"/>
              <a:t>Entertain </a:t>
            </a:r>
          </a:p>
          <a:p>
            <a:pPr lvl="1"/>
            <a:r>
              <a:rPr lang="en-US" dirty="0" smtClean="0"/>
              <a:t>Mobile platform</a:t>
            </a:r>
          </a:p>
          <a:p>
            <a:pPr lvl="1"/>
            <a:r>
              <a:rPr lang="en-US" dirty="0" smtClean="0"/>
              <a:t>Playable anywhere</a:t>
            </a:r>
            <a:endParaRPr lang="en-US" dirty="0"/>
          </a:p>
        </p:txBody>
      </p:sp>
    </p:spTree>
    <p:extLst>
      <p:ext uri="{BB962C8B-B14F-4D97-AF65-F5344CB8AC3E}">
        <p14:creationId xmlns:p14="http://schemas.microsoft.com/office/powerpoint/2010/main" val="7655006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a:t>
            </a:r>
            <a:endParaRPr lang="en-US" dirty="0"/>
          </a:p>
        </p:txBody>
      </p:sp>
      <p:sp>
        <p:nvSpPr>
          <p:cNvPr id="3" name="Content Placeholder 2"/>
          <p:cNvSpPr>
            <a:spLocks noGrp="1"/>
          </p:cNvSpPr>
          <p:nvPr>
            <p:ph idx="1"/>
          </p:nvPr>
        </p:nvSpPr>
        <p:spPr/>
        <p:txBody>
          <a:bodyPr>
            <a:normAutofit fontScale="92500" lnSpcReduction="10000"/>
          </a:bodyPr>
          <a:lstStyle/>
          <a:p>
            <a:r>
              <a:rPr lang="en-US" sz="3200" dirty="0" smtClean="0"/>
              <a:t>Fast Travel</a:t>
            </a:r>
          </a:p>
          <a:p>
            <a:r>
              <a:rPr lang="en-US" sz="3200" dirty="0" smtClean="0"/>
              <a:t>Professions/crafting</a:t>
            </a:r>
            <a:endParaRPr lang="en-US" sz="2400" dirty="0"/>
          </a:p>
          <a:p>
            <a:r>
              <a:rPr lang="en-US" sz="3200" dirty="0"/>
              <a:t>Ally inventory</a:t>
            </a:r>
            <a:endParaRPr lang="en-US" sz="2800" dirty="0"/>
          </a:p>
          <a:p>
            <a:r>
              <a:rPr lang="en-US" sz="3200" dirty="0"/>
              <a:t>Persistent poison damage after battles</a:t>
            </a:r>
            <a:endParaRPr lang="en-US" sz="2800" dirty="0"/>
          </a:p>
          <a:p>
            <a:r>
              <a:rPr lang="en-US" sz="3200" dirty="0" smtClean="0"/>
              <a:t>Micro-transactions</a:t>
            </a:r>
          </a:p>
          <a:p>
            <a:pPr lvl="1"/>
            <a:r>
              <a:rPr lang="en-US" sz="2800" dirty="0"/>
              <a:t>Currency</a:t>
            </a:r>
            <a:endParaRPr lang="en-US" sz="2400" dirty="0"/>
          </a:p>
          <a:p>
            <a:pPr lvl="2"/>
            <a:r>
              <a:rPr lang="en-US" dirty="0"/>
              <a:t>Diamonds</a:t>
            </a:r>
            <a:endParaRPr lang="en-US" sz="2000" dirty="0"/>
          </a:p>
          <a:p>
            <a:pPr lvl="1"/>
            <a:r>
              <a:rPr lang="en-US" sz="2800" dirty="0"/>
              <a:t>Allows instant access to content</a:t>
            </a:r>
            <a:endParaRPr lang="en-US" sz="2400" dirty="0"/>
          </a:p>
          <a:p>
            <a:pPr lvl="1"/>
            <a:r>
              <a:rPr lang="en-US" sz="2800" dirty="0"/>
              <a:t>Bundles</a:t>
            </a:r>
            <a:endParaRPr lang="en-US" sz="2400" dirty="0"/>
          </a:p>
          <a:p>
            <a:pPr lvl="1"/>
            <a:r>
              <a:rPr lang="en-US" sz="2800" dirty="0"/>
              <a:t>Remove </a:t>
            </a:r>
            <a:r>
              <a:rPr lang="en-US" sz="2800" dirty="0" smtClean="0"/>
              <a:t>ads</a:t>
            </a:r>
          </a:p>
        </p:txBody>
      </p:sp>
    </p:spTree>
    <p:extLst>
      <p:ext uri="{BB962C8B-B14F-4D97-AF65-F5344CB8AC3E}">
        <p14:creationId xmlns:p14="http://schemas.microsoft.com/office/powerpoint/2010/main" val="30426952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Player Screen/User Interface</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857375"/>
            <a:ext cx="7620000" cy="4286250"/>
          </a:xfrm>
        </p:spPr>
      </p:pic>
    </p:spTree>
    <p:extLst>
      <p:ext uri="{BB962C8B-B14F-4D97-AF65-F5344CB8AC3E}">
        <p14:creationId xmlns:p14="http://schemas.microsoft.com/office/powerpoint/2010/main" val="32950419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Milestones</a:t>
            </a:r>
            <a:endParaRPr lang="en-US" dirty="0"/>
          </a:p>
        </p:txBody>
      </p:sp>
      <p:sp>
        <p:nvSpPr>
          <p:cNvPr id="3" name="Content Placeholder 2"/>
          <p:cNvSpPr>
            <a:spLocks noGrp="1"/>
          </p:cNvSpPr>
          <p:nvPr>
            <p:ph idx="1"/>
          </p:nvPr>
        </p:nvSpPr>
        <p:spPr/>
        <p:txBody>
          <a:bodyPr/>
          <a:lstStyle/>
          <a:p>
            <a:r>
              <a:rPr lang="en-US" dirty="0"/>
              <a:t>Finalized GDD (Game Design Document)</a:t>
            </a:r>
          </a:p>
          <a:p>
            <a:r>
              <a:rPr lang="en-US" dirty="0" smtClean="0"/>
              <a:t>Finalized </a:t>
            </a:r>
            <a:r>
              <a:rPr lang="en-US" dirty="0"/>
              <a:t>TDD (Technical Design Document)</a:t>
            </a:r>
          </a:p>
          <a:p>
            <a:r>
              <a:rPr lang="en-US" dirty="0" smtClean="0"/>
              <a:t>Finished </a:t>
            </a:r>
            <a:r>
              <a:rPr lang="en-US" dirty="0"/>
              <a:t>UI</a:t>
            </a:r>
          </a:p>
          <a:p>
            <a:r>
              <a:rPr lang="en-US" dirty="0" smtClean="0"/>
              <a:t>Finished </a:t>
            </a:r>
            <a:r>
              <a:rPr lang="en-US" dirty="0"/>
              <a:t>battle system</a:t>
            </a:r>
          </a:p>
          <a:p>
            <a:r>
              <a:rPr lang="en-US" dirty="0" smtClean="0"/>
              <a:t>Finish </a:t>
            </a:r>
            <a:r>
              <a:rPr lang="en-US" dirty="0"/>
              <a:t>character class</a:t>
            </a:r>
          </a:p>
          <a:p>
            <a:r>
              <a:rPr lang="en-US" dirty="0" smtClean="0"/>
              <a:t>Finished </a:t>
            </a:r>
            <a:r>
              <a:rPr lang="en-US" dirty="0"/>
              <a:t>playable zone</a:t>
            </a:r>
          </a:p>
          <a:p>
            <a:r>
              <a:rPr lang="en-US" dirty="0" smtClean="0"/>
              <a:t>Finished </a:t>
            </a:r>
            <a:r>
              <a:rPr lang="en-US" dirty="0"/>
              <a:t>major city</a:t>
            </a:r>
          </a:p>
          <a:p>
            <a:r>
              <a:rPr lang="en-US" dirty="0" smtClean="0"/>
              <a:t>Finished </a:t>
            </a:r>
            <a:r>
              <a:rPr lang="en-US" dirty="0"/>
              <a:t>completed game</a:t>
            </a:r>
          </a:p>
        </p:txBody>
      </p:sp>
    </p:spTree>
    <p:extLst>
      <p:ext uri="{BB962C8B-B14F-4D97-AF65-F5344CB8AC3E}">
        <p14:creationId xmlns:p14="http://schemas.microsoft.com/office/powerpoint/2010/main" val="246600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Project Planning</a:t>
            </a:r>
            <a:endParaRPr lang="en-US" dirty="0"/>
          </a:p>
        </p:txBody>
      </p:sp>
      <p:sp>
        <p:nvSpPr>
          <p:cNvPr id="5" name="Subtitle 4"/>
          <p:cNvSpPr>
            <a:spLocks noGrp="1"/>
          </p:cNvSpPr>
          <p:nvPr>
            <p:ph type="subTitle" idx="1"/>
          </p:nvPr>
        </p:nvSpPr>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Planning</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61987" y="2943225"/>
            <a:ext cx="7210425" cy="2114550"/>
          </a:xfrm>
        </p:spPr>
      </p:pic>
    </p:spTree>
    <p:extLst>
      <p:ext uri="{BB962C8B-B14F-4D97-AF65-F5344CB8AC3E}">
        <p14:creationId xmlns:p14="http://schemas.microsoft.com/office/powerpoint/2010/main" val="41558536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Planning: Battle System</a:t>
            </a:r>
            <a:endParaRPr lang="en-US" dirty="0"/>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752600" y="1295400"/>
            <a:ext cx="5105400" cy="5117083"/>
          </a:xfrm>
        </p:spPr>
      </p:pic>
    </p:spTree>
    <p:extLst>
      <p:ext uri="{BB962C8B-B14F-4D97-AF65-F5344CB8AC3E}">
        <p14:creationId xmlns:p14="http://schemas.microsoft.com/office/powerpoint/2010/main" val="2109666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Planning: Character Class Diagrams</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2805055"/>
            <a:ext cx="7620000" cy="2390890"/>
          </a:xfrm>
        </p:spPr>
      </p:pic>
    </p:spTree>
    <p:extLst>
      <p:ext uri="{BB962C8B-B14F-4D97-AF65-F5344CB8AC3E}">
        <p14:creationId xmlns:p14="http://schemas.microsoft.com/office/powerpoint/2010/main" val="311374376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326</TotalTime>
  <Words>583</Words>
  <Application>Microsoft Office PowerPoint</Application>
  <PresentationFormat>On-screen Show (4:3)</PresentationFormat>
  <Paragraphs>191</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Adjacency</vt:lpstr>
      <vt:lpstr>Dragons’ Reign</vt:lpstr>
      <vt:lpstr>Team Roles</vt:lpstr>
      <vt:lpstr>Scope/Purpose Statement</vt:lpstr>
      <vt:lpstr>Player Screen/User Interface</vt:lpstr>
      <vt:lpstr>Milestones</vt:lpstr>
      <vt:lpstr>Project Planning</vt:lpstr>
      <vt:lpstr>Project Planning</vt:lpstr>
      <vt:lpstr>Project Planning: Battle System</vt:lpstr>
      <vt:lpstr>Project Planning: Character Class Diagrams</vt:lpstr>
      <vt:lpstr>Development Environment</vt:lpstr>
      <vt:lpstr>Assets</vt:lpstr>
      <vt:lpstr>Game Summary</vt:lpstr>
      <vt:lpstr>Classes</vt:lpstr>
      <vt:lpstr>Warrior Abilities</vt:lpstr>
      <vt:lpstr>Ranger Abilities</vt:lpstr>
      <vt:lpstr>Cleric Abilities</vt:lpstr>
      <vt:lpstr>Attributes</vt:lpstr>
      <vt:lpstr>Zones</vt:lpstr>
      <vt:lpstr>Starter Village</vt:lpstr>
      <vt:lpstr>Inn</vt:lpstr>
      <vt:lpstr>Plains</vt:lpstr>
      <vt:lpstr>Mountains</vt:lpstr>
      <vt:lpstr>Battle System</vt:lpstr>
      <vt:lpstr>Battle System</vt:lpstr>
      <vt:lpstr>Battle System</vt:lpstr>
      <vt:lpstr>Battle System</vt:lpstr>
      <vt:lpstr>Battle System</vt:lpstr>
      <vt:lpstr>Scope Cutbacks</vt:lpstr>
      <vt:lpstr>Future</vt:lpstr>
      <vt:lpstr>Future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Dragons’ Reign</dc:title>
  <dc:creator>Jordon</dc:creator>
  <cp:lastModifiedBy>Mark Muniz</cp:lastModifiedBy>
  <cp:revision>32</cp:revision>
  <dcterms:created xsi:type="dcterms:W3CDTF">2013-07-16T04:11:54Z</dcterms:created>
  <dcterms:modified xsi:type="dcterms:W3CDTF">2013-10-04T13:51:32Z</dcterms:modified>
</cp:coreProperties>
</file>

<file path=docProps/thumbnail.jpeg>
</file>